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84" r:id="rId13"/>
    <p:sldId id="264" r:id="rId14"/>
    <p:sldId id="283" r:id="rId15"/>
    <p:sldId id="268" r:id="rId16"/>
    <p:sldId id="276" r:id="rId17"/>
    <p:sldId id="269" r:id="rId18"/>
    <p:sldId id="270" r:id="rId19"/>
    <p:sldId id="271" r:id="rId20"/>
    <p:sldId id="272" r:id="rId21"/>
    <p:sldId id="273" r:id="rId22"/>
    <p:sldId id="275" r:id="rId23"/>
    <p:sldId id="277" r:id="rId24"/>
    <p:sldId id="279" r:id="rId25"/>
    <p:sldId id="280" r:id="rId26"/>
    <p:sldId id="274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4BD31-3643-4DCA-87B7-160DEB1840D8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5E68B-A50F-4E4E-B29A-521761B21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5E68B-A50F-4E4E-B29A-521761B215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293927-CC1F-4654-B4BF-DEDD5B0FC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coreworks.org/" TargetMode="External"/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enken.com/play_now" TargetMode="External"/><Relationship Id="rId5" Type="http://schemas.openxmlformats.org/officeDocument/2006/relationships/hyperlink" Target="http://www.24game.com/" TargetMode="External"/><Relationship Id="rId4" Type="http://schemas.openxmlformats.org/officeDocument/2006/relationships/hyperlink" Target="http://www.figurethis.org/download.htm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rbalanced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lgerian" pitchFamily="82" charset="0"/>
                <a:cs typeface="Aharoni" pitchFamily="2" charset="-79"/>
              </a:rPr>
              <a:t>Understanding Common Core for Special Education</a:t>
            </a:r>
            <a:endParaRPr lang="en-US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4008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>
                <a:solidFill>
                  <a:schemeClr val="tx1"/>
                </a:solidFill>
              </a:rPr>
              <a:t>South Pasadena PTSA; Special Needs Committee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Presenters: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Angelique Burzynski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Vivian Fonseca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Janet </a:t>
            </a:r>
            <a:r>
              <a:rPr lang="en-US" sz="28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Wichman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Common Core</a:t>
            </a:r>
            <a:br>
              <a:rPr lang="en-US" dirty="0" smtClean="0"/>
            </a:br>
            <a:r>
              <a:rPr lang="en-US" b="1" i="1" dirty="0" smtClean="0"/>
              <a:t>How do we get there? (cont)</a:t>
            </a:r>
            <a:br>
              <a:rPr lang="en-US" b="1" i="1" dirty="0" smtClean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Special Education students are </a:t>
            </a:r>
            <a:r>
              <a:rPr lang="en-US" sz="3600" b="1" dirty="0" smtClean="0"/>
              <a:t>expected to achieve</a:t>
            </a:r>
            <a:r>
              <a:rPr lang="en-US" sz="3600" dirty="0" smtClean="0"/>
              <a:t> the Common Core Standards</a:t>
            </a:r>
          </a:p>
          <a:p>
            <a:r>
              <a:rPr lang="en-US" sz="3600" dirty="0" smtClean="0"/>
              <a:t>Annual </a:t>
            </a:r>
            <a:r>
              <a:rPr lang="en-US" sz="3600" b="1" dirty="0" smtClean="0"/>
              <a:t>IEP goals </a:t>
            </a:r>
            <a:r>
              <a:rPr lang="en-US" sz="3600" dirty="0" smtClean="0"/>
              <a:t>are to be aimed at meeting </a:t>
            </a:r>
            <a:r>
              <a:rPr lang="en-US" sz="3600" b="1" dirty="0" smtClean="0"/>
              <a:t>grade level standards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Instructional accommodations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Assistive Technology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Teacher 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All</a:t>
            </a:r>
            <a:r>
              <a:rPr lang="en-US" sz="3600" dirty="0" smtClean="0"/>
              <a:t> teachers have participated in </a:t>
            </a:r>
            <a:r>
              <a:rPr lang="en-US" sz="3600" b="1" dirty="0" smtClean="0"/>
              <a:t>multiple</a:t>
            </a:r>
            <a:r>
              <a:rPr lang="en-US" sz="3600" dirty="0" smtClean="0"/>
              <a:t>, </a:t>
            </a:r>
            <a:r>
              <a:rPr lang="en-US" sz="3600" b="1" dirty="0" smtClean="0"/>
              <a:t>district-wide</a:t>
            </a:r>
            <a:r>
              <a:rPr lang="en-US" sz="3600" dirty="0" smtClean="0"/>
              <a:t> training sessions on Common Core curriculum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Individual</a:t>
            </a:r>
            <a:r>
              <a:rPr lang="en-US" sz="3600" dirty="0" smtClean="0"/>
              <a:t> teachers have participated in </a:t>
            </a:r>
            <a:r>
              <a:rPr lang="en-US" sz="3600" b="1" dirty="0" smtClean="0"/>
              <a:t>content-specific training </a:t>
            </a:r>
            <a:r>
              <a:rPr lang="en-US" sz="3600" dirty="0" smtClean="0"/>
              <a:t>relative to the Common Core curriculum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498080" cy="4800600"/>
          </a:xfrm>
        </p:spPr>
        <p:txBody>
          <a:bodyPr/>
          <a:lstStyle/>
          <a:p>
            <a:r>
              <a:rPr lang="en-US" sz="4000" b="1" i="1" dirty="0" smtClean="0"/>
              <a:t>Teacher Training (cont)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Site </a:t>
            </a:r>
            <a:r>
              <a:rPr lang="en-US" sz="3600" dirty="0" smtClean="0"/>
              <a:t>Professional Development days have been devoted to </a:t>
            </a:r>
            <a:r>
              <a:rPr lang="en-US" sz="3600" b="1" dirty="0" smtClean="0"/>
              <a:t>level-specific 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Training continues </a:t>
            </a:r>
            <a:r>
              <a:rPr lang="en-US" sz="3600" dirty="0" smtClean="0"/>
              <a:t>at all levels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498080" cy="48006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Designated Instructional Services:</a:t>
            </a: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/>
              <a:t>No change </a:t>
            </a:r>
            <a:r>
              <a:rPr lang="en-US" sz="4000" dirty="0" smtClean="0"/>
              <a:t>to service model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Service minutes </a:t>
            </a:r>
            <a:r>
              <a:rPr lang="en-US" sz="4000" b="1" dirty="0" smtClean="0"/>
              <a:t>remain as per IEP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Goals </a:t>
            </a:r>
            <a:r>
              <a:rPr lang="en-US" sz="4000" b="1" dirty="0" smtClean="0"/>
              <a:t>should reflect </a:t>
            </a:r>
            <a:r>
              <a:rPr lang="en-US" sz="4000" dirty="0" smtClean="0"/>
              <a:t>new curriculum </a:t>
            </a:r>
            <a:r>
              <a:rPr lang="en-US" sz="4000" b="1" dirty="0" smtClean="0"/>
              <a:t>expectations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98080" cy="4800600"/>
          </a:xfrm>
        </p:spPr>
        <p:txBody>
          <a:bodyPr/>
          <a:lstStyle/>
          <a:p>
            <a:r>
              <a:rPr lang="en-US" sz="3600" b="1" dirty="0" smtClean="0"/>
              <a:t>CST/CMA Science </a:t>
            </a:r>
            <a:r>
              <a:rPr lang="en-US" sz="3600" dirty="0" smtClean="0"/>
              <a:t>only for grades 5, 8, and 10</a:t>
            </a:r>
          </a:p>
          <a:p>
            <a:r>
              <a:rPr lang="en-US" sz="3600" b="1" dirty="0" smtClean="0"/>
              <a:t>CAHSEE</a:t>
            </a:r>
            <a:r>
              <a:rPr lang="en-US" sz="3600" dirty="0" smtClean="0"/>
              <a:t> for 10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</a:t>
            </a:r>
          </a:p>
          <a:p>
            <a:r>
              <a:rPr lang="en-US" sz="3600" b="1" dirty="0" smtClean="0"/>
              <a:t>Physical Fitness Testing</a:t>
            </a:r>
          </a:p>
          <a:p>
            <a:r>
              <a:rPr lang="en-US" sz="3600" b="1" dirty="0" smtClean="0"/>
              <a:t>CELDT</a:t>
            </a:r>
            <a:r>
              <a:rPr lang="en-US" sz="3600" dirty="0" smtClean="0"/>
              <a:t>: California English Language Development Test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sz="4300" b="1" i="1" dirty="0" smtClean="0"/>
              <a:t>New Tests/New </a:t>
            </a:r>
            <a:r>
              <a:rPr lang="en-US" sz="4000" b="1" i="1" dirty="0" smtClean="0"/>
              <a:t>Language:</a:t>
            </a:r>
          </a:p>
          <a:p>
            <a:pPr lvl="2"/>
            <a:r>
              <a:rPr lang="en-US" sz="3200" dirty="0" smtClean="0"/>
              <a:t>CAASPP</a:t>
            </a:r>
          </a:p>
          <a:p>
            <a:pPr lvl="2"/>
            <a:r>
              <a:rPr lang="en-US" sz="3200" dirty="0" smtClean="0"/>
              <a:t>SBAC</a:t>
            </a:r>
          </a:p>
          <a:p>
            <a:pPr lvl="2"/>
            <a:r>
              <a:rPr lang="en-US" sz="3200" dirty="0" smtClean="0"/>
              <a:t>Universal Tools</a:t>
            </a:r>
          </a:p>
          <a:p>
            <a:pPr lvl="2"/>
            <a:r>
              <a:rPr lang="en-US" sz="3200" dirty="0" smtClean="0"/>
              <a:t>Designated Supports</a:t>
            </a:r>
          </a:p>
          <a:p>
            <a:pPr lvl="2"/>
            <a:r>
              <a:rPr lang="en-US" sz="3200" dirty="0" smtClean="0"/>
              <a:t>Accommodations</a:t>
            </a:r>
          </a:p>
          <a:p>
            <a:pPr lvl="2"/>
            <a:r>
              <a:rPr lang="en-US" sz="3200" dirty="0" smtClean="0"/>
              <a:t>Embedded</a:t>
            </a:r>
          </a:p>
          <a:p>
            <a:pPr lvl="2"/>
            <a:r>
              <a:rPr lang="en-US" sz="3200" dirty="0" smtClean="0"/>
              <a:t>Non-Embedded</a:t>
            </a:r>
          </a:p>
          <a:p>
            <a:pPr lvl="1">
              <a:buNone/>
            </a:pPr>
            <a:r>
              <a:rPr lang="en-US" sz="2600" b="1" u="sng" dirty="0" smtClean="0"/>
              <a:t>Note</a:t>
            </a:r>
            <a:r>
              <a:rPr lang="en-US" sz="2600" dirty="0" smtClean="0"/>
              <a:t>: the word “modifications” is </a:t>
            </a:r>
            <a:r>
              <a:rPr lang="en-US" sz="2600" b="1" dirty="0" smtClean="0"/>
              <a:t>no longer </a:t>
            </a:r>
            <a:r>
              <a:rPr lang="en-US" sz="2600" dirty="0" smtClean="0"/>
              <a:t>used for Common Core assessment (still used for CAHSEE)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i="1" dirty="0" smtClean="0"/>
              <a:t>(cont)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r>
              <a:rPr lang="en-US" sz="4000" b="1" i="1" dirty="0" smtClean="0"/>
              <a:t>CAASPP: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California Assessment of Student Performance and Progress</a:t>
            </a:r>
            <a:endParaRPr lang="en-US" dirty="0" smtClean="0"/>
          </a:p>
          <a:p>
            <a:r>
              <a:rPr lang="en-US" sz="4000" b="1" i="1" dirty="0" smtClean="0"/>
              <a:t>SBAC: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Smarter Balanced Assessment Consortium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sz="4300" b="1" i="1" dirty="0" smtClean="0"/>
              <a:t>Universal Tools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Tools available to </a:t>
            </a:r>
            <a:r>
              <a:rPr lang="en-US" sz="3600" b="1" dirty="0" smtClean="0"/>
              <a:t>ALL</a:t>
            </a:r>
            <a:r>
              <a:rPr lang="en-US" sz="3600" dirty="0" smtClean="0"/>
              <a:t> students based on preference and selection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Can be turned </a:t>
            </a:r>
            <a:r>
              <a:rPr lang="en-US" sz="3600" b="1" dirty="0" smtClean="0"/>
              <a:t>on</a:t>
            </a:r>
            <a:r>
              <a:rPr lang="en-US" sz="3600" dirty="0" smtClean="0"/>
              <a:t> or </a:t>
            </a:r>
            <a:r>
              <a:rPr lang="en-US" sz="3600" b="1" dirty="0" smtClean="0"/>
              <a:t>off</a:t>
            </a:r>
            <a:r>
              <a:rPr lang="en-US" sz="3600" dirty="0" smtClean="0"/>
              <a:t> as needed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Not required </a:t>
            </a:r>
            <a:r>
              <a:rPr lang="en-US" sz="3600" dirty="0" smtClean="0"/>
              <a:t>by the State to be included in an IEP</a:t>
            </a:r>
          </a:p>
          <a:p>
            <a:pPr lvl="2"/>
            <a:r>
              <a:rPr lang="en-US" sz="3600" dirty="0" smtClean="0"/>
              <a:t>Decision to include is made at the local level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</a:t>
            </a:r>
            <a:r>
              <a:rPr lang="en-US" i="1" dirty="0" smtClean="0"/>
              <a:t>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Designated Supports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Available to </a:t>
            </a:r>
            <a:r>
              <a:rPr lang="en-US" b="1" dirty="0" smtClean="0"/>
              <a:t>ALL</a:t>
            </a:r>
            <a:r>
              <a:rPr lang="en-US" dirty="0" smtClean="0"/>
              <a:t> students who can benefit from them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Require a </a:t>
            </a:r>
            <a:r>
              <a:rPr lang="en-US" b="1" dirty="0" smtClean="0"/>
              <a:t>recommendation </a:t>
            </a:r>
            <a:r>
              <a:rPr lang="en-US" dirty="0" smtClean="0"/>
              <a:t>from an adult knowledgeable about the student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Local Education Agencies to develop and implement a systematic process for assigning and using these accessibility supports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i="1" dirty="0" smtClean="0"/>
              <a:t>(cont)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498080" cy="4800600"/>
          </a:xfrm>
        </p:spPr>
        <p:txBody>
          <a:bodyPr/>
          <a:lstStyle/>
          <a:p>
            <a:r>
              <a:rPr lang="en-US" sz="3600" b="1" i="1" dirty="0" smtClean="0"/>
              <a:t>Designated Supports (cont)</a:t>
            </a:r>
            <a:endParaRPr lang="en-US" sz="3400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Not required </a:t>
            </a:r>
            <a:r>
              <a:rPr lang="en-US" sz="3600" dirty="0" smtClean="0"/>
              <a:t>by the State to be included in an </a:t>
            </a:r>
            <a:r>
              <a:rPr lang="en-US" sz="3600" b="1" dirty="0" smtClean="0"/>
              <a:t>IEP</a:t>
            </a:r>
          </a:p>
          <a:p>
            <a:pPr lvl="2"/>
            <a:r>
              <a:rPr lang="en-US" sz="3600" dirty="0" smtClean="0"/>
              <a:t>Decision to Include is made at the local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724400"/>
          </a:xfrm>
        </p:spPr>
        <p:txBody>
          <a:bodyPr>
            <a:noAutofit/>
          </a:bodyPr>
          <a:lstStyle/>
          <a:p>
            <a:r>
              <a:rPr lang="en-US" sz="4000" b="1" i="1" dirty="0" smtClean="0"/>
              <a:t>What is Common Core?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set of academic standards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 mathematics and English language arts/literacy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reated to ensure that</a:t>
            </a:r>
          </a:p>
          <a:p>
            <a:pPr lvl="2"/>
            <a:r>
              <a:rPr lang="en-US" sz="2800" i="1" dirty="0" smtClean="0"/>
              <a:t>all</a:t>
            </a:r>
            <a:r>
              <a:rPr lang="en-US" sz="2800" dirty="0" smtClean="0"/>
              <a:t> students graduate from high school </a:t>
            </a:r>
          </a:p>
          <a:p>
            <a:pPr lvl="2"/>
            <a:r>
              <a:rPr lang="en-US" sz="2800" dirty="0" smtClean="0"/>
              <a:t>with the skills and knowledge necessary </a:t>
            </a:r>
          </a:p>
          <a:p>
            <a:pPr lvl="2"/>
            <a:r>
              <a:rPr lang="en-US" sz="2800" dirty="0" smtClean="0"/>
              <a:t>to succeed in college, career, and life </a:t>
            </a:r>
          </a:p>
          <a:p>
            <a:pPr lvl="2"/>
            <a:r>
              <a:rPr lang="en-US" sz="2800" dirty="0" smtClean="0"/>
              <a:t>regardless of where they live </a:t>
            </a:r>
            <a:r>
              <a:rPr lang="en-US" sz="2800" i="1" dirty="0" smtClean="0"/>
              <a:t>(www.corestandards.org)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i="1" dirty="0" smtClean="0"/>
              <a:t>(cont)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3505200"/>
          </a:xfrm>
        </p:spPr>
        <p:txBody>
          <a:bodyPr/>
          <a:lstStyle/>
          <a:p>
            <a:r>
              <a:rPr lang="en-US" sz="4000" b="1" i="1" dirty="0" smtClean="0"/>
              <a:t>Accommodations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3600" dirty="0" smtClean="0"/>
              <a:t>Available only to students </a:t>
            </a:r>
            <a:r>
              <a:rPr lang="en-US" sz="3600" b="1" dirty="0" smtClean="0"/>
              <a:t>with an IEP or 504 plan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3600" dirty="0" smtClean="0"/>
              <a:t>Need must be </a:t>
            </a:r>
            <a:r>
              <a:rPr lang="en-US" sz="3600" b="1" dirty="0" smtClean="0"/>
              <a:t>written into</a:t>
            </a:r>
            <a:r>
              <a:rPr lang="en-US" sz="3600" dirty="0" smtClean="0"/>
              <a:t> IEP/504 document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i="1" dirty="0" smtClean="0"/>
              <a:t>(cont)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98080" cy="4800600"/>
          </a:xfrm>
        </p:spPr>
        <p:txBody>
          <a:bodyPr/>
          <a:lstStyle/>
          <a:p>
            <a:r>
              <a:rPr lang="en-US" sz="4000" b="1" i="1" dirty="0" smtClean="0"/>
              <a:t>Embedded</a:t>
            </a:r>
          </a:p>
          <a:p>
            <a:pPr lvl="2"/>
            <a:r>
              <a:rPr lang="en-US" sz="3600" b="1" dirty="0" smtClean="0"/>
              <a:t>On computer</a:t>
            </a:r>
          </a:p>
          <a:p>
            <a:pPr lvl="2"/>
            <a:r>
              <a:rPr lang="en-US" sz="3600" dirty="0" smtClean="0"/>
              <a:t>Can be turned </a:t>
            </a:r>
            <a:r>
              <a:rPr lang="en-US" sz="3600" b="1" dirty="0" smtClean="0"/>
              <a:t>on</a:t>
            </a:r>
            <a:r>
              <a:rPr lang="en-US" sz="3600" dirty="0" smtClean="0"/>
              <a:t> or </a:t>
            </a:r>
            <a:r>
              <a:rPr lang="en-US" sz="3600" b="1" dirty="0" smtClean="0"/>
              <a:t>off</a:t>
            </a:r>
          </a:p>
          <a:p>
            <a:r>
              <a:rPr lang="en-US" sz="4000" b="1" i="1" dirty="0" smtClean="0"/>
              <a:t>Non-Embedded</a:t>
            </a:r>
          </a:p>
          <a:p>
            <a:pPr lvl="2"/>
            <a:r>
              <a:rPr lang="en-US" sz="3600" dirty="0" smtClean="0"/>
              <a:t>Furnished by school/staff</a:t>
            </a:r>
          </a:p>
          <a:p>
            <a:pPr lvl="2"/>
            <a:r>
              <a:rPr lang="en-US" sz="3600" dirty="0" smtClean="0"/>
              <a:t>Ex: scratch paper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4000" b="1" i="1" dirty="0" smtClean="0"/>
              <a:t>What will Common Core look like?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Major shifts </a:t>
            </a:r>
            <a:r>
              <a:rPr lang="en-US" sz="3600" dirty="0" smtClean="0"/>
              <a:t>addressed at each level (elementary, middle, &amp; high school)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Increased emphasis on </a:t>
            </a:r>
            <a:r>
              <a:rPr lang="en-US" sz="3600" b="1" dirty="0" smtClean="0"/>
              <a:t>oral </a:t>
            </a:r>
            <a:r>
              <a:rPr lang="en-US" sz="3600" dirty="0" smtClean="0"/>
              <a:t>and</a:t>
            </a:r>
            <a:r>
              <a:rPr lang="en-US" sz="3600" b="1" dirty="0" smtClean="0"/>
              <a:t> written explanation</a:t>
            </a:r>
            <a:r>
              <a:rPr lang="en-US" sz="3600" dirty="0" smtClean="0"/>
              <a:t> of student understanding</a:t>
            </a:r>
          </a:p>
          <a:p>
            <a:pPr lvl="1"/>
            <a:r>
              <a:rPr lang="en-US" sz="3600" dirty="0" smtClean="0"/>
              <a:t>Increased emphasis on </a:t>
            </a:r>
            <a:r>
              <a:rPr lang="en-US" sz="3600" b="1" dirty="0" smtClean="0"/>
              <a:t>collaborative problem solving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498080" cy="4800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b="1" i="1" dirty="0" smtClean="0"/>
              <a:t>What will Common Core look like? (cont)</a:t>
            </a:r>
          </a:p>
          <a:p>
            <a:pPr marL="742950" lvl="2" indent="-342900"/>
            <a:r>
              <a:rPr lang="en-US" sz="3600" dirty="0" smtClean="0"/>
              <a:t>Use of </a:t>
            </a:r>
            <a:r>
              <a:rPr lang="en-US" sz="3600" b="1" dirty="0" smtClean="0"/>
              <a:t>technolog</a:t>
            </a:r>
            <a:r>
              <a:rPr lang="en-US" sz="3600" dirty="0" smtClean="0"/>
              <a:t>y for research, as source materials, &amp; for work product</a:t>
            </a:r>
          </a:p>
          <a:p>
            <a:pPr marL="742950" lvl="2" indent="-342900"/>
            <a:r>
              <a:rPr lang="en-US" sz="3600" dirty="0" smtClean="0"/>
              <a:t>Learning </a:t>
            </a:r>
            <a:r>
              <a:rPr lang="en-US" sz="3600" b="1" dirty="0" smtClean="0"/>
              <a:t>goals aligned to </a:t>
            </a:r>
            <a:r>
              <a:rPr lang="en-US" sz="3600" dirty="0" smtClean="0"/>
              <a:t>Common Core standards and expectations for all students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Home</a:t>
            </a:r>
            <a:br>
              <a:rPr lang="en-US" dirty="0" smtClean="0"/>
            </a:br>
            <a:r>
              <a:rPr lang="en-US" dirty="0" smtClean="0"/>
              <a:t>What Parents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98080" cy="4800600"/>
          </a:xfrm>
        </p:spPr>
        <p:txBody>
          <a:bodyPr/>
          <a:lstStyle/>
          <a:p>
            <a:r>
              <a:rPr lang="en-US" dirty="0" smtClean="0"/>
              <a:t>Encourage your child </a:t>
            </a:r>
            <a:r>
              <a:rPr lang="en-US" b="1" dirty="0" smtClean="0"/>
              <a:t>not to give up </a:t>
            </a:r>
            <a:r>
              <a:rPr lang="en-US" dirty="0" smtClean="0"/>
              <a:t>while solving problems</a:t>
            </a:r>
          </a:p>
          <a:p>
            <a:r>
              <a:rPr lang="en-US" b="1" dirty="0" smtClean="0"/>
              <a:t>Don’t give answers</a:t>
            </a:r>
            <a:r>
              <a:rPr lang="en-US" dirty="0" smtClean="0"/>
              <a:t>; ask your child to think of different ways to solve a problem</a:t>
            </a:r>
          </a:p>
          <a:p>
            <a:r>
              <a:rPr lang="en-US" b="1" dirty="0" smtClean="0"/>
              <a:t>Illustrate</a:t>
            </a:r>
            <a:r>
              <a:rPr lang="en-US" dirty="0" smtClean="0"/>
              <a:t> or </a:t>
            </a:r>
            <a:r>
              <a:rPr lang="en-US" b="1" dirty="0" smtClean="0"/>
              <a:t>discuss out loud </a:t>
            </a:r>
            <a:r>
              <a:rPr lang="en-US" dirty="0" smtClean="0"/>
              <a:t>what your child is doing or thinking</a:t>
            </a:r>
          </a:p>
          <a:p>
            <a:r>
              <a:rPr lang="en-US" dirty="0" smtClean="0"/>
              <a:t>Apply what they are learning to </a:t>
            </a:r>
            <a:r>
              <a:rPr lang="en-US" b="1" dirty="0" smtClean="0"/>
              <a:t>real-world scenarios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Home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Ask </a:t>
            </a:r>
            <a:r>
              <a:rPr lang="en-US" b="1" dirty="0" smtClean="0"/>
              <a:t>specific questions </a:t>
            </a:r>
            <a:r>
              <a:rPr lang="en-US" dirty="0" smtClean="0"/>
              <a:t>about a task (what your child has read, a reason for doing the task, how will your child go about a task, </a:t>
            </a:r>
          </a:p>
          <a:p>
            <a:pPr>
              <a:buNone/>
            </a:pPr>
            <a:r>
              <a:rPr lang="en-US" dirty="0" smtClean="0"/>
              <a:t>   etc. )</a:t>
            </a:r>
          </a:p>
          <a:p>
            <a:r>
              <a:rPr lang="en-US" dirty="0" smtClean="0"/>
              <a:t>Encourage students to </a:t>
            </a:r>
            <a:r>
              <a:rPr lang="en-US" b="1" dirty="0" smtClean="0"/>
              <a:t>research topics of interest</a:t>
            </a:r>
            <a:r>
              <a:rPr lang="en-US" dirty="0" smtClean="0"/>
              <a:t> to them</a:t>
            </a:r>
          </a:p>
          <a:p>
            <a:r>
              <a:rPr lang="en-US" dirty="0" smtClean="0"/>
              <a:t>Encourage interaction with </a:t>
            </a:r>
            <a:r>
              <a:rPr lang="en-US" b="1" dirty="0" smtClean="0"/>
              <a:t>non-fiction text </a:t>
            </a:r>
            <a:r>
              <a:rPr lang="en-US" dirty="0" smtClean="0"/>
              <a:t>(newspaper, magazines, recipes, etc.)</a:t>
            </a:r>
          </a:p>
          <a:p>
            <a:r>
              <a:rPr lang="en-US" dirty="0" smtClean="0"/>
              <a:t>Provide </a:t>
            </a:r>
            <a:r>
              <a:rPr lang="en-US" b="1" dirty="0" smtClean="0"/>
              <a:t>step-by-step directions </a:t>
            </a:r>
            <a:r>
              <a:rPr lang="en-US" dirty="0" smtClean="0"/>
              <a:t>for your child to follow as related real-world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u="sng" dirty="0" smtClean="0"/>
              <a:t>Parents Guide to Student Success K-HS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www.corestandards.org</a:t>
            </a:r>
            <a:endParaRPr lang="en-US" dirty="0" smtClean="0"/>
          </a:p>
          <a:p>
            <a:r>
              <a:rPr lang="en-US" u="sng" dirty="0" smtClean="0"/>
              <a:t>Parent Roadmap for . . . </a:t>
            </a:r>
            <a:r>
              <a:rPr lang="en-US" b="1" dirty="0" smtClean="0"/>
              <a:t>: </a:t>
            </a:r>
            <a:r>
              <a:rPr lang="en-US" dirty="0" smtClean="0">
                <a:hlinkClick r:id="rId3"/>
              </a:rPr>
              <a:t>www.commoncoreworks.org</a:t>
            </a:r>
            <a:endParaRPr lang="en-US" dirty="0" smtClean="0"/>
          </a:p>
          <a:p>
            <a:r>
              <a:rPr lang="en-US" dirty="0" smtClean="0"/>
              <a:t>Math Games: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www.figurethis.org/download.htm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www.24game.com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6"/>
              </a:rPr>
              <a:t>www.kenken.com/play_now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Resources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98080" cy="4800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Smarter Balanced Assessment Consortium: Usability, Accessibility, and Accommodations Guidelines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www.smarterbalanced.org</a:t>
            </a:r>
            <a:endParaRPr lang="en-US" dirty="0" smtClean="0"/>
          </a:p>
          <a:p>
            <a:r>
              <a:rPr lang="en-US" dirty="0" smtClean="0"/>
              <a:t>Further search options:</a:t>
            </a:r>
          </a:p>
          <a:p>
            <a:pPr lvl="2"/>
            <a:r>
              <a:rPr lang="en-US" dirty="0" smtClean="0"/>
              <a:t>Common Core Practice Tests</a:t>
            </a:r>
          </a:p>
          <a:p>
            <a:pPr lvl="2"/>
            <a:r>
              <a:rPr lang="en-US" dirty="0" smtClean="0"/>
              <a:t>California Common Core Standards</a:t>
            </a:r>
          </a:p>
          <a:p>
            <a:pPr lvl="2"/>
            <a:r>
              <a:rPr lang="en-US" dirty="0" smtClean="0"/>
              <a:t>Common Core Literacy</a:t>
            </a:r>
          </a:p>
          <a:p>
            <a:pPr lvl="2"/>
            <a:r>
              <a:rPr lang="en-US" dirty="0" smtClean="0"/>
              <a:t>Common Core Mathematics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Your Turn! </a:t>
            </a:r>
            <a:endParaRPr lang="en-US" sz="4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027" name="Picture 3" descr="C:\Users\aburzynski.HS\AppData\Local\Microsoft\Windows\Temporary Internet Files\Content.IE5\S56T08VI\MC9004231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124200"/>
            <a:ext cx="1827886" cy="1980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 </a:t>
            </a:r>
            <a:r>
              <a:rPr lang="en-US" i="1" dirty="0" smtClean="0"/>
              <a:t>(cont)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31480" cy="4800600"/>
          </a:xfrm>
        </p:spPr>
        <p:txBody>
          <a:bodyPr/>
          <a:lstStyle/>
          <a:p>
            <a:r>
              <a:rPr lang="en-US" sz="4000" b="1" i="1" dirty="0" smtClean="0"/>
              <a:t>Why is California switching to Common Core?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Prepare</a:t>
            </a:r>
            <a:r>
              <a:rPr lang="en-US" dirty="0" smtClean="0"/>
              <a:t> students for greater success in </a:t>
            </a:r>
            <a:r>
              <a:rPr lang="en-US" b="1" dirty="0" smtClean="0"/>
              <a:t>college</a:t>
            </a:r>
            <a:r>
              <a:rPr lang="en-US" dirty="0" smtClean="0"/>
              <a:t> and </a:t>
            </a:r>
            <a:r>
              <a:rPr lang="en-US" b="1" dirty="0" smtClean="0"/>
              <a:t>careers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Same expectations </a:t>
            </a:r>
            <a:r>
              <a:rPr lang="en-US" dirty="0" smtClean="0"/>
              <a:t>for all students regardless of where one lives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Collaboratio</a:t>
            </a:r>
            <a:r>
              <a:rPr lang="en-US" dirty="0" smtClean="0"/>
              <a:t>n with other states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International</a:t>
            </a:r>
            <a:r>
              <a:rPr lang="en-US" dirty="0" smtClean="0"/>
              <a:t> benchmarking and </a:t>
            </a:r>
            <a:r>
              <a:rPr lang="en-US" b="1" dirty="0" smtClean="0"/>
              <a:t>global</a:t>
            </a:r>
            <a:r>
              <a:rPr lang="en-US" dirty="0" smtClean="0"/>
              <a:t> competition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 </a:t>
            </a:r>
            <a:r>
              <a:rPr lang="en-US" i="1" dirty="0" smtClean="0"/>
              <a:t>(cont)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sz="4000" b="1" i="1" dirty="0" smtClean="0"/>
              <a:t>Further Benefits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/>
              <a:t>School</a:t>
            </a:r>
            <a:r>
              <a:rPr lang="en-US" sz="3200" dirty="0" smtClean="0"/>
              <a:t> mirrors </a:t>
            </a:r>
            <a:r>
              <a:rPr lang="en-US" sz="3200" b="1" dirty="0" smtClean="0"/>
              <a:t>21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Century </a:t>
            </a:r>
            <a:r>
              <a:rPr lang="en-US" sz="3200" dirty="0" smtClean="0"/>
              <a:t>expectations</a:t>
            </a:r>
          </a:p>
          <a:p>
            <a:pPr lvl="2"/>
            <a:r>
              <a:rPr lang="en-US" sz="2800" b="1" dirty="0" smtClean="0"/>
              <a:t>Application</a:t>
            </a:r>
            <a:r>
              <a:rPr lang="en-US" sz="2800" dirty="0" smtClean="0"/>
              <a:t> and </a:t>
            </a:r>
            <a:r>
              <a:rPr lang="en-US" sz="2800" b="1" dirty="0" smtClean="0"/>
              <a:t>practice</a:t>
            </a:r>
            <a:r>
              <a:rPr lang="en-US" sz="2800" dirty="0" smtClean="0"/>
              <a:t> of skills, not just content mastery</a:t>
            </a:r>
          </a:p>
          <a:p>
            <a:pPr lvl="2"/>
            <a:r>
              <a:rPr lang="en-US" sz="2800" b="1" dirty="0" smtClean="0"/>
              <a:t>Computer adaptive</a:t>
            </a:r>
            <a:r>
              <a:rPr lang="en-US" sz="2800" dirty="0" smtClean="0"/>
              <a:t> assessment, no longer pencil and paper</a:t>
            </a:r>
          </a:p>
          <a:p>
            <a:pPr lvl="2"/>
            <a:r>
              <a:rPr lang="en-US" sz="2800" b="1" dirty="0" smtClean="0"/>
              <a:t>Varied question formats</a:t>
            </a:r>
            <a:r>
              <a:rPr lang="en-US" sz="2800" dirty="0" smtClean="0"/>
              <a:t>: selected response, constructed response, performance tasks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 </a:t>
            </a:r>
            <a:r>
              <a:rPr lang="en-US" i="1" dirty="0" smtClean="0"/>
              <a:t>(cont)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400" b="1" i="1" dirty="0" smtClean="0"/>
              <a:t>School levels affected?</a:t>
            </a:r>
          </a:p>
          <a:p>
            <a:pPr lvl="5"/>
            <a:r>
              <a:rPr lang="en-US" sz="4000" dirty="0" smtClean="0"/>
              <a:t>K - 12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47888" cy="48006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Where Have We Been?</a:t>
            </a:r>
            <a:endParaRPr lang="en-US" sz="4000" b="1" i="1" dirty="0"/>
          </a:p>
          <a:p>
            <a:pPr lvl="1"/>
            <a:r>
              <a:rPr lang="en-US" sz="3600" i="1" dirty="0" smtClean="0"/>
              <a:t>Before Common Core</a:t>
            </a:r>
            <a:r>
              <a:rPr lang="en-US" sz="3600" dirty="0" smtClean="0"/>
              <a:t>:</a:t>
            </a:r>
          </a:p>
          <a:p>
            <a:pPr lvl="2"/>
            <a:r>
              <a:rPr lang="en-US" sz="3600" dirty="0" smtClean="0"/>
              <a:t>What </a:t>
            </a:r>
            <a:r>
              <a:rPr lang="en-US" sz="3600" b="1" u="sng" dirty="0" smtClean="0"/>
              <a:t>skill</a:t>
            </a:r>
            <a:r>
              <a:rPr lang="en-US" sz="3600" dirty="0" smtClean="0"/>
              <a:t> do I need?</a:t>
            </a:r>
          </a:p>
          <a:p>
            <a:pPr lvl="2"/>
            <a:r>
              <a:rPr lang="en-US" sz="3600" dirty="0" smtClean="0"/>
              <a:t>What </a:t>
            </a:r>
            <a:r>
              <a:rPr lang="en-US" sz="3600" b="1" u="sng" dirty="0" smtClean="0"/>
              <a:t>information</a:t>
            </a:r>
            <a:r>
              <a:rPr lang="en-US" sz="3600" dirty="0" smtClean="0"/>
              <a:t> do I need?</a:t>
            </a:r>
          </a:p>
          <a:p>
            <a:pPr lvl="2"/>
            <a:r>
              <a:rPr lang="en-US" sz="3600" b="1" u="sng" dirty="0" smtClean="0"/>
              <a:t>Discrete</a:t>
            </a:r>
            <a:r>
              <a:rPr lang="en-US" sz="3600" dirty="0" smtClean="0"/>
              <a:t> mode application  =  </a:t>
            </a:r>
          </a:p>
          <a:p>
            <a:pPr lvl="2"/>
            <a:r>
              <a:rPr lang="en-US" sz="3600" dirty="0" smtClean="0"/>
              <a:t>Do I know </a:t>
            </a:r>
            <a:r>
              <a:rPr lang="en-US" sz="3600" b="1" u="sng" dirty="0" smtClean="0"/>
              <a:t>the answer</a:t>
            </a:r>
            <a:r>
              <a:rPr lang="en-US" sz="3600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000" b="1" i="1" dirty="0" smtClean="0"/>
              <a:t>Where Are We Going?</a:t>
            </a:r>
            <a:endParaRPr lang="en-US" sz="4000" b="1" i="1" dirty="0"/>
          </a:p>
          <a:p>
            <a:pPr lvl="1"/>
            <a:r>
              <a:rPr lang="en-US" sz="3600" dirty="0" smtClean="0"/>
              <a:t>Common Core has arrived; teaching the student how to </a:t>
            </a:r>
            <a:r>
              <a:rPr lang="en-US" sz="4800" dirty="0" smtClean="0">
                <a:solidFill>
                  <a:srgbClr val="002060"/>
                </a:solidFill>
                <a:latin typeface="Algerian" pitchFamily="82" charset="0"/>
              </a:rPr>
              <a:t>think</a:t>
            </a:r>
          </a:p>
          <a:p>
            <a:pPr lvl="2"/>
            <a:r>
              <a:rPr lang="en-US" sz="3600" dirty="0" smtClean="0"/>
              <a:t>How do I </a:t>
            </a:r>
            <a:r>
              <a:rPr lang="en-US" sz="3600" b="1" u="sng" dirty="0" smtClean="0"/>
              <a:t>apply</a:t>
            </a:r>
            <a:r>
              <a:rPr lang="en-US" sz="3600" dirty="0" smtClean="0"/>
              <a:t> my skills?</a:t>
            </a:r>
          </a:p>
          <a:p>
            <a:pPr lvl="2"/>
            <a:r>
              <a:rPr lang="en-US" sz="3600" dirty="0" smtClean="0"/>
              <a:t>How do I </a:t>
            </a:r>
            <a:r>
              <a:rPr lang="en-US" sz="3600" b="1" u="sng" dirty="0" smtClean="0"/>
              <a:t>apply</a:t>
            </a:r>
            <a:r>
              <a:rPr lang="en-US" sz="3600" dirty="0" smtClean="0"/>
              <a:t> the information?</a:t>
            </a:r>
          </a:p>
          <a:p>
            <a:pPr lvl="2"/>
            <a:r>
              <a:rPr lang="en-US" sz="3600" b="1" dirty="0" smtClean="0"/>
              <a:t>Multi-modal</a:t>
            </a:r>
            <a:r>
              <a:rPr lang="en-US" sz="3600" dirty="0" smtClean="0"/>
              <a:t> application  =  </a:t>
            </a:r>
          </a:p>
          <a:p>
            <a:pPr lvl="2"/>
            <a:r>
              <a:rPr lang="en-US" sz="3600" dirty="0" smtClean="0"/>
              <a:t>Can I do </a:t>
            </a:r>
            <a:r>
              <a:rPr lang="en-US" sz="3600" b="1" dirty="0" smtClean="0"/>
              <a:t>the task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Common Core</a:t>
            </a:r>
            <a:br>
              <a:rPr lang="en-US" dirty="0" smtClean="0"/>
            </a:br>
            <a:r>
              <a:rPr lang="en-US" b="1" i="1" dirty="0" smtClean="0"/>
              <a:t>How Do We Get There?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endParaRPr lang="en-US" sz="1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Major Shifts</a:t>
            </a:r>
            <a:endParaRPr lang="en-US" sz="4000" b="1" i="1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Reading</a:t>
            </a:r>
            <a:r>
              <a:rPr lang="en-US" sz="3600" dirty="0" smtClean="0"/>
              <a:t>: close the gap between reading demands of high school and college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Stronger emphases on </a:t>
            </a:r>
            <a:r>
              <a:rPr lang="en-US" sz="3600" b="1" dirty="0" smtClean="0"/>
              <a:t>informational text</a:t>
            </a:r>
            <a:r>
              <a:rPr lang="en-US" sz="3600" dirty="0" smtClean="0"/>
              <a:t>: 50% at elementary, 70% at middle and high school</a:t>
            </a:r>
          </a:p>
          <a:p>
            <a:pPr lvl="1">
              <a:buNone/>
            </a:pP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endParaRPr lang="en-US" sz="3600" b="1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Common Core</a:t>
            </a:r>
            <a:br>
              <a:rPr lang="en-US" dirty="0" smtClean="0"/>
            </a:br>
            <a:r>
              <a:rPr lang="en-US" b="1" i="1" dirty="0" smtClean="0"/>
              <a:t>How do we get there? (cont)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Text-based answers</a:t>
            </a:r>
            <a:r>
              <a:rPr lang="en-US" sz="3600" dirty="0" smtClean="0"/>
              <a:t>: reference, investigate, think critically, make inferences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Deeper knowledge </a:t>
            </a:r>
            <a:r>
              <a:rPr lang="en-US" sz="3600" dirty="0" smtClean="0"/>
              <a:t>in the discipline,  beginning in secondary grades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Academic vocabulary</a:t>
            </a:r>
            <a:r>
              <a:rPr lang="en-US" sz="3600" dirty="0" smtClean="0"/>
              <a:t>: knowledge and use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Writing from sources</a:t>
            </a:r>
            <a:r>
              <a:rPr lang="en-US" sz="3600" dirty="0" smtClean="0"/>
              <a:t>: persuasion from evidence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927-CC1F-4654-B4BF-DEDD5B0FCF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473</TotalTime>
  <Words>994</Words>
  <Application>Microsoft Office PowerPoint</Application>
  <PresentationFormat>On-screen Show (4:3)</PresentationFormat>
  <Paragraphs>216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Understanding Common Core for Special Education</vt:lpstr>
      <vt:lpstr>General Information</vt:lpstr>
      <vt:lpstr>General Information (cont)</vt:lpstr>
      <vt:lpstr>General Information (cont)</vt:lpstr>
      <vt:lpstr>General Information (cont)</vt:lpstr>
      <vt:lpstr>About Common Core</vt:lpstr>
      <vt:lpstr>About Common Core</vt:lpstr>
      <vt:lpstr>About Common Core How Do We Get There? </vt:lpstr>
      <vt:lpstr>About Common Core How do we get there? (cont) </vt:lpstr>
      <vt:lpstr>About Common Core How do we get there? (cont) </vt:lpstr>
      <vt:lpstr>About Common Core</vt:lpstr>
      <vt:lpstr>About Common Core</vt:lpstr>
      <vt:lpstr>About Common Core</vt:lpstr>
      <vt:lpstr>Assessment</vt:lpstr>
      <vt:lpstr>Assessment</vt:lpstr>
      <vt:lpstr>Assessment (cont)</vt:lpstr>
      <vt:lpstr>Assessment (cont)</vt:lpstr>
      <vt:lpstr>Assessment (cont)</vt:lpstr>
      <vt:lpstr>Assessment (cont)</vt:lpstr>
      <vt:lpstr>Assessment (cont)</vt:lpstr>
      <vt:lpstr>Assessment (cont)</vt:lpstr>
      <vt:lpstr>In the Classroom </vt:lpstr>
      <vt:lpstr>In the Classroom (cont)</vt:lpstr>
      <vt:lpstr>At Home What Parents Can Do</vt:lpstr>
      <vt:lpstr>At Home (cont)</vt:lpstr>
      <vt:lpstr>Further Resources</vt:lpstr>
      <vt:lpstr>Further Resources (cont)</vt:lpstr>
      <vt:lpstr>Questions and 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aburzynski</dc:creator>
  <cp:lastModifiedBy>aburzynski</cp:lastModifiedBy>
  <cp:revision>67</cp:revision>
  <dcterms:created xsi:type="dcterms:W3CDTF">2014-11-07T22:40:24Z</dcterms:created>
  <dcterms:modified xsi:type="dcterms:W3CDTF">2014-11-20T23:48:05Z</dcterms:modified>
</cp:coreProperties>
</file>